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4"/>
  </p:notesMasterIdLst>
  <p:sldIdLst>
    <p:sldId id="316" r:id="rId2"/>
    <p:sldId id="315" r:id="rId3"/>
    <p:sldId id="313" r:id="rId4"/>
    <p:sldId id="302" r:id="rId5"/>
    <p:sldId id="311" r:id="rId6"/>
    <p:sldId id="312" r:id="rId7"/>
    <p:sldId id="303" r:id="rId8"/>
    <p:sldId id="317" r:id="rId9"/>
    <p:sldId id="306" r:id="rId10"/>
    <p:sldId id="318" r:id="rId11"/>
    <p:sldId id="309" r:id="rId12"/>
    <p:sldId id="31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599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7" d="100"/>
          <a:sy n="87" d="100"/>
        </p:scale>
        <p:origin x="-17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23D85-0E5F-3F44-98AA-0A859E4F815E}" type="datetimeFigureOut">
              <a:rPr lang="en-US" smtClean="0"/>
              <a:t>19/11/13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1DF245-F6F5-C24D-B480-2C57283902C5}" type="slidenum">
              <a:rPr lang="en-US" smtClean="0"/>
              <a:t>‹#›</a:t>
            </a:fld>
            <a:endParaRPr lang="en-US"/>
          </a:p>
        </p:txBody>
      </p:sp>
    </p:spTree>
    <p:extLst>
      <p:ext uri="{BB962C8B-B14F-4D97-AF65-F5344CB8AC3E}">
        <p14:creationId xmlns:p14="http://schemas.microsoft.com/office/powerpoint/2010/main" val="21701406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2F0292D-1797-49A5-8D2D-8D50C72EF3CC}" type="datetimeFigureOut">
              <a:rPr lang="en-US" smtClean="0"/>
              <a:t>19/11/13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0292D-1797-49A5-8D2D-8D50C72EF3CC}" type="datetimeFigureOut">
              <a:rPr lang="en-US" smtClean="0"/>
              <a:t>19/11/13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F0292D-1797-49A5-8D2D-8D50C72EF3CC}" type="datetimeFigureOut">
              <a:rPr lang="en-US" smtClean="0"/>
              <a:t>19/11/13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2F0292D-1797-49A5-8D2D-8D50C72EF3CC}" type="datetimeFigureOut">
              <a:rPr lang="en-US" smtClean="0"/>
              <a:t>19/11/13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C888B-D9F9-4E54-B722-F151A9F45E95}"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19/11/13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A2F0292D-1797-49A5-8D2D-8D50C72EF3CC}" type="datetimeFigureOut">
              <a:rPr lang="en-US" smtClean="0"/>
              <a:t>19/11/13</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D6CC888B-D9F9-4E54-B722-F151A9F45E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MIND UP</a:t>
            </a:r>
            <a:endParaRPr lang="en-US" dirty="0"/>
          </a:p>
        </p:txBody>
      </p:sp>
      <p:sp>
        <p:nvSpPr>
          <p:cNvPr id="3" name="Subtitle 2"/>
          <p:cNvSpPr>
            <a:spLocks noGrp="1"/>
          </p:cNvSpPr>
          <p:nvPr>
            <p:ph type="subTitle" idx="1"/>
          </p:nvPr>
        </p:nvSpPr>
        <p:spPr>
          <a:xfrm>
            <a:off x="1217117" y="5038344"/>
            <a:ext cx="6477000" cy="1174088"/>
          </a:xfrm>
        </p:spPr>
        <p:txBody>
          <a:bodyPr>
            <a:normAutofit/>
          </a:bodyPr>
          <a:lstStyle/>
          <a:p>
            <a:endParaRPr lang="en-US" sz="3600" dirty="0" smtClean="0">
              <a:solidFill>
                <a:srgbClr val="FF0000"/>
              </a:solidFill>
            </a:endParaRPr>
          </a:p>
          <a:p>
            <a:r>
              <a:rPr lang="en-US" sz="3600" dirty="0" smtClean="0">
                <a:solidFill>
                  <a:srgbClr val="FF0000"/>
                </a:solidFill>
              </a:rPr>
              <a:t>Unit 2 - Sharpening your senses</a:t>
            </a:r>
          </a:p>
        </p:txBody>
      </p:sp>
      <p:pic>
        <p:nvPicPr>
          <p:cNvPr id="6" name="Picture 5"/>
          <p:cNvPicPr>
            <a:picLocks noChangeAspect="1"/>
          </p:cNvPicPr>
          <p:nvPr/>
        </p:nvPicPr>
        <p:blipFill>
          <a:blip r:embed="rId2"/>
          <a:stretch>
            <a:fillRect/>
          </a:stretch>
        </p:blipFill>
        <p:spPr>
          <a:xfrm>
            <a:off x="7202446" y="4186824"/>
            <a:ext cx="1941554" cy="2087693"/>
          </a:xfrm>
          <a:prstGeom prst="rect">
            <a:avLst/>
          </a:prstGeom>
        </p:spPr>
      </p:pic>
      <p:pic>
        <p:nvPicPr>
          <p:cNvPr id="7" name="Picture 6"/>
          <p:cNvPicPr>
            <a:picLocks noChangeAspect="1"/>
          </p:cNvPicPr>
          <p:nvPr/>
        </p:nvPicPr>
        <p:blipFill rotWithShape="1">
          <a:blip r:embed="rId3"/>
          <a:srcRect l="5263" r="3801" b="8173"/>
          <a:stretch/>
        </p:blipFill>
        <p:spPr>
          <a:xfrm>
            <a:off x="4603933" y="0"/>
            <a:ext cx="4540067" cy="4248383"/>
          </a:xfrm>
          <a:prstGeom prst="rect">
            <a:avLst/>
          </a:prstGeom>
        </p:spPr>
      </p:pic>
      <p:pic>
        <p:nvPicPr>
          <p:cNvPr id="8" name="Picture 7"/>
          <p:cNvPicPr>
            <a:picLocks noChangeAspect="1"/>
          </p:cNvPicPr>
          <p:nvPr/>
        </p:nvPicPr>
        <p:blipFill>
          <a:blip r:embed="rId4"/>
          <a:stretch>
            <a:fillRect/>
          </a:stretch>
        </p:blipFill>
        <p:spPr>
          <a:xfrm>
            <a:off x="-1" y="0"/>
            <a:ext cx="4603933" cy="2671664"/>
          </a:xfrm>
          <a:prstGeom prst="rect">
            <a:avLst/>
          </a:prstGeom>
        </p:spPr>
      </p:pic>
    </p:spTree>
    <p:extLst>
      <p:ext uri="{BB962C8B-B14F-4D97-AF65-F5344CB8AC3E}">
        <p14:creationId xmlns:p14="http://schemas.microsoft.com/office/powerpoint/2010/main" val="5633989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a:t>
            </a:r>
            <a:r>
              <a:rPr lang="en-US" dirty="0"/>
              <a:t>L</a:t>
            </a:r>
            <a:r>
              <a:rPr lang="en-US" dirty="0" smtClean="0"/>
              <a:t>istening </a:t>
            </a:r>
            <a:r>
              <a:rPr lang="en-US" dirty="0"/>
              <a:t>P</a:t>
            </a:r>
            <a:r>
              <a:rPr lang="en-US" dirty="0" smtClean="0"/>
              <a:t>ractice</a:t>
            </a:r>
            <a:endParaRPr lang="en-US" dirty="0"/>
          </a:p>
        </p:txBody>
      </p:sp>
      <p:sp>
        <p:nvSpPr>
          <p:cNvPr id="3" name="Content Placeholder 2"/>
          <p:cNvSpPr>
            <a:spLocks noGrp="1"/>
          </p:cNvSpPr>
          <p:nvPr>
            <p:ph idx="1"/>
          </p:nvPr>
        </p:nvSpPr>
        <p:spPr/>
        <p:txBody>
          <a:bodyPr>
            <a:normAutofit/>
          </a:bodyPr>
          <a:lstStyle/>
          <a:p>
            <a:pPr algn="ctr"/>
            <a:r>
              <a:rPr lang="en-US" dirty="0" smtClean="0">
                <a:solidFill>
                  <a:srgbClr val="FF0000"/>
                </a:solidFill>
              </a:rPr>
              <a:t>Reflect</a:t>
            </a:r>
          </a:p>
          <a:p>
            <a:r>
              <a:rPr lang="en-US" dirty="0" smtClean="0"/>
              <a:t>In what ways is this experience different from the way we typically listen to sounds? If you lost your focus on the sounds, explain what you think got in the way?</a:t>
            </a:r>
          </a:p>
          <a:p>
            <a:r>
              <a:rPr lang="en-US" dirty="0" smtClean="0"/>
              <a:t>How might this kind of listening affect your brain?</a:t>
            </a:r>
          </a:p>
          <a:p>
            <a:r>
              <a:rPr lang="en-US" dirty="0" smtClean="0"/>
              <a:t>How was trying to identify sounds good practice for mindful listening?</a:t>
            </a:r>
          </a:p>
        </p:txBody>
      </p:sp>
    </p:spTree>
    <p:extLst>
      <p:ext uri="{BB962C8B-B14F-4D97-AF65-F5344CB8AC3E}">
        <p14:creationId xmlns:p14="http://schemas.microsoft.com/office/powerpoint/2010/main" val="18605818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Connection</a:t>
            </a:r>
            <a:endParaRPr lang="en-US" dirty="0"/>
          </a:p>
        </p:txBody>
      </p:sp>
      <p:sp>
        <p:nvSpPr>
          <p:cNvPr id="3" name="Content Placeholder 2"/>
          <p:cNvSpPr>
            <a:spLocks noGrp="1"/>
          </p:cNvSpPr>
          <p:nvPr>
            <p:ph idx="1"/>
          </p:nvPr>
        </p:nvSpPr>
        <p:spPr/>
        <p:txBody>
          <a:bodyPr>
            <a:normAutofit/>
          </a:bodyPr>
          <a:lstStyle/>
          <a:p>
            <a:r>
              <a:rPr lang="en-US" sz="3200" dirty="0" smtClean="0"/>
              <a:t>Is mindful listening ever a matter or life and death?</a:t>
            </a:r>
          </a:p>
          <a:p>
            <a:r>
              <a:rPr lang="en-US" sz="3200" dirty="0" smtClean="0"/>
              <a:t>Any career in the real world use mindful listening a lot? </a:t>
            </a:r>
          </a:p>
          <a:p>
            <a:r>
              <a:rPr lang="en-US" sz="3200" dirty="0" smtClean="0"/>
              <a:t>How did that affect life and death?</a:t>
            </a:r>
            <a:endParaRPr lang="en-US" sz="3200" dirty="0"/>
          </a:p>
        </p:txBody>
      </p:sp>
    </p:spTree>
    <p:extLst>
      <p:ext uri="{BB962C8B-B14F-4D97-AF65-F5344CB8AC3E}">
        <p14:creationId xmlns:p14="http://schemas.microsoft.com/office/powerpoint/2010/main" val="28658316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Writing</a:t>
            </a:r>
            <a:endParaRPr lang="en-US" dirty="0"/>
          </a:p>
        </p:txBody>
      </p:sp>
      <p:sp>
        <p:nvSpPr>
          <p:cNvPr id="4" name="Content Placeholder 3"/>
          <p:cNvSpPr>
            <a:spLocks noGrp="1"/>
          </p:cNvSpPr>
          <p:nvPr>
            <p:ph idx="1"/>
          </p:nvPr>
        </p:nvSpPr>
        <p:spPr/>
        <p:txBody>
          <a:bodyPr>
            <a:normAutofit/>
          </a:bodyPr>
          <a:lstStyle/>
          <a:p>
            <a:r>
              <a:rPr lang="en-US" dirty="0"/>
              <a:t>Choose </a:t>
            </a:r>
            <a:r>
              <a:rPr lang="en-US" dirty="0" smtClean="0"/>
              <a:t>one </a:t>
            </a:r>
            <a:r>
              <a:rPr lang="en-US" dirty="0"/>
              <a:t>of the following to response in your journal</a:t>
            </a:r>
            <a:r>
              <a:rPr lang="en-US" dirty="0" smtClean="0"/>
              <a:t>:</a:t>
            </a:r>
          </a:p>
          <a:p>
            <a:pPr lvl="1"/>
            <a:r>
              <a:rPr lang="en-US" dirty="0" smtClean="0"/>
              <a:t>Select a class or an activity during which you have difficulty concentrating. Determine to listen mindfully for one class period or during one activity. What did you do to stay focused? Describe your experience.</a:t>
            </a:r>
          </a:p>
          <a:p>
            <a:pPr lvl="1"/>
            <a:r>
              <a:rPr lang="en-US" dirty="0" smtClean="0"/>
              <a:t>Tell about a time when being a mindful listener helped you or someone else in a difficult or dangerous situation.</a:t>
            </a:r>
          </a:p>
        </p:txBody>
      </p:sp>
    </p:spTree>
    <p:extLst>
      <p:ext uri="{BB962C8B-B14F-4D97-AF65-F5344CB8AC3E}">
        <p14:creationId xmlns:p14="http://schemas.microsoft.com/office/powerpoint/2010/main" val="65604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Content Placeholder 2"/>
          <p:cNvSpPr>
            <a:spLocks noGrp="1"/>
          </p:cNvSpPr>
          <p:nvPr>
            <p:ph idx="1"/>
          </p:nvPr>
        </p:nvSpPr>
        <p:spPr>
          <a:xfrm>
            <a:off x="914400" y="1735138"/>
            <a:ext cx="7640193" cy="4144962"/>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a:spcBef>
                <a:spcPts val="0"/>
              </a:spcBef>
              <a:buNone/>
            </a:pPr>
            <a:r>
              <a:rPr lang="en-U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rPr>
              <a:t>Mindful Listening</a:t>
            </a:r>
            <a:endParaRPr lang="en-US" sz="8000" b="1" dirty="0">
              <a:ln w="18000">
                <a:solidFill>
                  <a:schemeClr val="accent2">
                    <a:satMod val="140000"/>
                  </a:schemeClr>
                </a:solidFill>
                <a:prstDash val="solid"/>
                <a:miter lim="800000"/>
              </a:ln>
              <a:noFill/>
              <a:effectLst>
                <a:outerShdw blurRad="25500" dist="23000" dir="7020000" algn="tl">
                  <a:srgbClr val="000000">
                    <a:alpha val="50000"/>
                  </a:srgbClr>
                </a:outerShdw>
              </a:effectLst>
              <a:ea typeface="ＭＳ Ｐゴシック" pitchFamily="34" charset="-128"/>
            </a:endParaRPr>
          </a:p>
        </p:txBody>
      </p:sp>
    </p:spTree>
    <p:extLst>
      <p:ext uri="{BB962C8B-B14F-4D97-AF65-F5344CB8AC3E}">
        <p14:creationId xmlns:p14="http://schemas.microsoft.com/office/powerpoint/2010/main" val="9064410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listening</a:t>
            </a:r>
            <a:endParaRPr lang="en-US" dirty="0"/>
          </a:p>
        </p:txBody>
      </p:sp>
      <p:sp>
        <p:nvSpPr>
          <p:cNvPr id="5" name="TextBox 4"/>
          <p:cNvSpPr txBox="1"/>
          <p:nvPr/>
        </p:nvSpPr>
        <p:spPr>
          <a:xfrm>
            <a:off x="802906" y="1516150"/>
            <a:ext cx="7766288" cy="517064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200" dirty="0" smtClean="0">
                <a:solidFill>
                  <a:srgbClr val="FF0000"/>
                </a:solidFill>
              </a:rPr>
              <a:t>WARM UP Exercise (rhythmic clapping and snapping)</a:t>
            </a:r>
          </a:p>
          <a:p>
            <a:endParaRPr lang="en-US" sz="2200" dirty="0"/>
          </a:p>
          <a:p>
            <a:r>
              <a:rPr lang="en-US" sz="2200" dirty="0" smtClean="0"/>
              <a:t>1. Listen carefully and repeat my pattern</a:t>
            </a:r>
          </a:p>
          <a:p>
            <a:endParaRPr lang="en-US" sz="2200" dirty="0" smtClean="0"/>
          </a:p>
          <a:p>
            <a:r>
              <a:rPr lang="en-US" sz="2200" dirty="0" smtClean="0"/>
              <a:t>2. Create your own pattern (six to eight beats) – write down in your  LPD journal.</a:t>
            </a:r>
          </a:p>
          <a:p>
            <a:endParaRPr lang="en-US" sz="2200" dirty="0"/>
          </a:p>
          <a:p>
            <a:r>
              <a:rPr lang="en-US" sz="2200" dirty="0" smtClean="0"/>
              <a:t>3. Listen to and repeat your classmates pattern (one at a time)</a:t>
            </a:r>
          </a:p>
          <a:p>
            <a:endParaRPr lang="en-US" sz="2200" dirty="0"/>
          </a:p>
          <a:p>
            <a:r>
              <a:rPr lang="en-US" sz="2200" dirty="0" smtClean="0"/>
              <a:t>4. Base on the last pattern, vary the pattern a little bit only</a:t>
            </a:r>
          </a:p>
          <a:p>
            <a:endParaRPr lang="en-US" sz="2200" dirty="0"/>
          </a:p>
          <a:p>
            <a:r>
              <a:rPr lang="en-US" sz="2200" dirty="0" smtClean="0"/>
              <a:t>5. After a few variation, do you still remember the original pattern?</a:t>
            </a:r>
          </a:p>
          <a:p>
            <a:endParaRPr lang="en-US" sz="2200" dirty="0"/>
          </a:p>
          <a:p>
            <a:r>
              <a:rPr lang="en-US" sz="2200" dirty="0" smtClean="0">
                <a:solidFill>
                  <a:srgbClr val="FF0000"/>
                </a:solidFill>
              </a:rPr>
              <a:t>Question: Which skills are you using in this activity?</a:t>
            </a:r>
          </a:p>
          <a:p>
            <a:endParaRPr lang="en-US" sz="2200" dirty="0" smtClean="0"/>
          </a:p>
        </p:txBody>
      </p:sp>
    </p:spTree>
    <p:extLst>
      <p:ext uri="{BB962C8B-B14F-4D97-AF65-F5344CB8AC3E}">
        <p14:creationId xmlns:p14="http://schemas.microsoft.com/office/powerpoint/2010/main" val="26973311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listening</a:t>
            </a:r>
            <a:endParaRPr lang="en-US" dirty="0"/>
          </a:p>
        </p:txBody>
      </p:sp>
      <p:sp>
        <p:nvSpPr>
          <p:cNvPr id="7" name="Content Placeholder 6"/>
          <p:cNvSpPr>
            <a:spLocks noGrp="1"/>
          </p:cNvSpPr>
          <p:nvPr>
            <p:ph idx="1"/>
          </p:nvPr>
        </p:nvSpPr>
        <p:spPr>
          <a:xfrm>
            <a:off x="821519" y="1691341"/>
            <a:ext cx="7406494" cy="4056062"/>
          </a:xfrm>
        </p:spPr>
        <p:style>
          <a:lnRef idx="2">
            <a:schemeClr val="accent5"/>
          </a:lnRef>
          <a:fillRef idx="1">
            <a:schemeClr val="lt1"/>
          </a:fillRef>
          <a:effectRef idx="0">
            <a:schemeClr val="accent5"/>
          </a:effectRef>
          <a:fontRef idx="minor">
            <a:schemeClr val="dk1"/>
          </a:fontRef>
        </p:style>
        <p:txBody>
          <a:bodyPr>
            <a:normAutofit/>
          </a:bodyPr>
          <a:lstStyle/>
          <a:p>
            <a:pPr marL="0" indent="0">
              <a:buNone/>
            </a:pPr>
            <a:r>
              <a:rPr lang="en-US" sz="3600" dirty="0" smtClean="0">
                <a:solidFill>
                  <a:srgbClr val="FF0000"/>
                </a:solidFill>
              </a:rPr>
              <a:t>WHAT</a:t>
            </a:r>
            <a:r>
              <a:rPr lang="en-US" dirty="0" smtClean="0"/>
              <a:t> is Mindful listening?</a:t>
            </a:r>
          </a:p>
          <a:p>
            <a:pPr marL="0" indent="0">
              <a:buNone/>
            </a:pPr>
            <a:r>
              <a:rPr lang="en-US" sz="2800" dirty="0" smtClean="0">
                <a:solidFill>
                  <a:schemeClr val="tx1"/>
                </a:solidFill>
              </a:rPr>
              <a:t>Choose specific sounds to focus and hear in order to help us to concentrate and respond in a thoughtful way.</a:t>
            </a:r>
          </a:p>
          <a:p>
            <a:pPr marL="0" indent="0">
              <a:buNone/>
            </a:pPr>
            <a:endParaRPr lang="en-US" dirty="0" smtClean="0">
              <a:solidFill>
                <a:srgbClr val="FF0000"/>
              </a:solidFill>
            </a:endParaRPr>
          </a:p>
          <a:p>
            <a:pPr marL="0" indent="0">
              <a:buNone/>
            </a:pPr>
            <a:endParaRPr lang="en-US" dirty="0"/>
          </a:p>
        </p:txBody>
      </p:sp>
    </p:spTree>
    <p:extLst>
      <p:ext uri="{BB962C8B-B14F-4D97-AF65-F5344CB8AC3E}">
        <p14:creationId xmlns:p14="http://schemas.microsoft.com/office/powerpoint/2010/main" val="2193294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listening</a:t>
            </a:r>
            <a:endParaRPr lang="en-US" dirty="0"/>
          </a:p>
        </p:txBody>
      </p:sp>
      <p:sp>
        <p:nvSpPr>
          <p:cNvPr id="8" name="TextBox 7"/>
          <p:cNvSpPr txBox="1"/>
          <p:nvPr/>
        </p:nvSpPr>
        <p:spPr>
          <a:xfrm>
            <a:off x="686119" y="1326366"/>
            <a:ext cx="7956065" cy="470898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3600" dirty="0" smtClean="0">
                <a:solidFill>
                  <a:srgbClr val="FF0000"/>
                </a:solidFill>
              </a:rPr>
              <a:t>WHY</a:t>
            </a:r>
            <a:r>
              <a:rPr lang="en-US" sz="2200" dirty="0" smtClean="0"/>
              <a:t> Practice Mindful listening?</a:t>
            </a:r>
          </a:p>
          <a:p>
            <a:endParaRPr lang="en-US" sz="2200" dirty="0" smtClean="0"/>
          </a:p>
          <a:p>
            <a:pPr marL="342900" indent="-342900">
              <a:buFont typeface="Arial"/>
              <a:buChar char="•"/>
            </a:pPr>
            <a:r>
              <a:rPr lang="en-US" sz="2800" dirty="0" smtClean="0"/>
              <a:t>become more focused and responsive</a:t>
            </a:r>
          </a:p>
          <a:p>
            <a:pPr marL="342900" indent="-342900">
              <a:buFont typeface="Arial"/>
              <a:buChar char="•"/>
            </a:pPr>
            <a:r>
              <a:rPr lang="en-US" sz="2800" dirty="0" smtClean="0"/>
              <a:t>Helps heighten our sensory awareness</a:t>
            </a:r>
          </a:p>
          <a:p>
            <a:pPr marL="342900" indent="-342900">
              <a:buFont typeface="Arial"/>
              <a:buChar char="•"/>
            </a:pPr>
            <a:r>
              <a:rPr lang="en-US" sz="2800" dirty="0" smtClean="0"/>
              <a:t>Builds self-awareness and management skills</a:t>
            </a:r>
          </a:p>
          <a:p>
            <a:pPr marL="342900" indent="-342900">
              <a:buFont typeface="Arial"/>
              <a:buChar char="•"/>
            </a:pPr>
            <a:r>
              <a:rPr lang="en-US" sz="2800" dirty="0" smtClean="0"/>
              <a:t>Helps social awareness and effective communication</a:t>
            </a:r>
          </a:p>
          <a:p>
            <a:pPr marL="342900" indent="-342900">
              <a:buFont typeface="Arial"/>
              <a:buChar char="•"/>
            </a:pPr>
            <a:endParaRPr lang="en-US" sz="2800" dirty="0"/>
          </a:p>
          <a:p>
            <a:pPr marL="342900" indent="-342900">
              <a:buFont typeface="Arial"/>
              <a:buChar char="•"/>
            </a:pPr>
            <a:endParaRPr lang="en-US" sz="2800" dirty="0" smtClean="0"/>
          </a:p>
          <a:p>
            <a:pPr marL="342900" indent="-342900">
              <a:buFont typeface="Arial"/>
              <a:buChar char="•"/>
            </a:pPr>
            <a:endParaRPr lang="en-US" sz="2800" dirty="0"/>
          </a:p>
          <a:p>
            <a:pPr marL="342900" indent="-342900">
              <a:buFont typeface="Arial"/>
              <a:buChar char="•"/>
            </a:pPr>
            <a:endParaRPr lang="en-US" sz="2800" dirty="0" smtClean="0"/>
          </a:p>
          <a:p>
            <a:endParaRPr lang="en-US" dirty="0"/>
          </a:p>
        </p:txBody>
      </p:sp>
    </p:spTree>
    <p:extLst>
      <p:ext uri="{BB962C8B-B14F-4D97-AF65-F5344CB8AC3E}">
        <p14:creationId xmlns:p14="http://schemas.microsoft.com/office/powerpoint/2010/main" val="70876448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listening</a:t>
            </a:r>
            <a:endParaRPr lang="en-US" dirty="0"/>
          </a:p>
        </p:txBody>
      </p:sp>
      <p:sp>
        <p:nvSpPr>
          <p:cNvPr id="5" name="TextBox 4"/>
          <p:cNvSpPr txBox="1"/>
          <p:nvPr/>
        </p:nvSpPr>
        <p:spPr>
          <a:xfrm>
            <a:off x="788307" y="1384762"/>
            <a:ext cx="7780887" cy="477053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3600" dirty="0" smtClean="0">
                <a:solidFill>
                  <a:srgbClr val="FF0000"/>
                </a:solidFill>
              </a:rPr>
              <a:t>HOW </a:t>
            </a:r>
            <a:r>
              <a:rPr lang="en-US" sz="2200" dirty="0" smtClean="0"/>
              <a:t>our brain is linked to mindful listening?</a:t>
            </a:r>
          </a:p>
          <a:p>
            <a:endParaRPr lang="en-US" sz="2200" dirty="0"/>
          </a:p>
          <a:p>
            <a:r>
              <a:rPr lang="en-US" sz="2000" b="1" dirty="0"/>
              <a:t>Reticular activating system (RAS) – </a:t>
            </a:r>
            <a:endParaRPr lang="en-US" sz="2000" b="1" dirty="0" smtClean="0"/>
          </a:p>
          <a:p>
            <a:r>
              <a:rPr lang="en-US" sz="2000" dirty="0" smtClean="0"/>
              <a:t>Is the br</a:t>
            </a:r>
            <a:r>
              <a:rPr lang="en-US" sz="2000" dirty="0"/>
              <a:t>ain’s attention-focusing </a:t>
            </a:r>
            <a:r>
              <a:rPr lang="en-US" sz="2000" dirty="0" smtClean="0"/>
              <a:t>center</a:t>
            </a:r>
          </a:p>
          <a:p>
            <a:r>
              <a:rPr lang="en-US" sz="2000" dirty="0" smtClean="0"/>
              <a:t>Sorted and screened sensory stimuli</a:t>
            </a:r>
          </a:p>
          <a:p>
            <a:endParaRPr lang="en-US" sz="2000" dirty="0"/>
          </a:p>
          <a:p>
            <a:r>
              <a:rPr lang="en-US" sz="2000" dirty="0" smtClean="0"/>
              <a:t>When the stimuli distract us,</a:t>
            </a:r>
          </a:p>
          <a:p>
            <a:r>
              <a:rPr lang="en-US" sz="2000" dirty="0"/>
              <a:t>t</a:t>
            </a:r>
            <a:r>
              <a:rPr lang="en-US" sz="2000" dirty="0" smtClean="0"/>
              <a:t>he mindful listening will helps us</a:t>
            </a:r>
          </a:p>
          <a:p>
            <a:r>
              <a:rPr lang="en-US" sz="2000" dirty="0"/>
              <a:t>t</a:t>
            </a:r>
            <a:r>
              <a:rPr lang="en-US" sz="2000" dirty="0" smtClean="0"/>
              <a:t>o focus again.</a:t>
            </a:r>
          </a:p>
          <a:p>
            <a:endParaRPr lang="en-US" sz="2200" dirty="0" smtClean="0"/>
          </a:p>
          <a:p>
            <a:r>
              <a:rPr lang="en-US" sz="2000" dirty="0" smtClean="0"/>
              <a:t>With practice focusing on specific detail, </a:t>
            </a:r>
          </a:p>
          <a:p>
            <a:r>
              <a:rPr lang="en-US" sz="2000" dirty="0"/>
              <a:t>w</a:t>
            </a:r>
            <a:r>
              <a:rPr lang="en-US" sz="2000" dirty="0" smtClean="0"/>
              <a:t>e can train our RAS to be more</a:t>
            </a:r>
          </a:p>
          <a:p>
            <a:r>
              <a:rPr lang="en-US" sz="2000" dirty="0" smtClean="0"/>
              <a:t>effective.</a:t>
            </a:r>
            <a:endParaRPr lang="en-US" sz="2200" dirty="0"/>
          </a:p>
          <a:p>
            <a:endParaRPr lang="en-US" sz="2200" dirty="0" smtClean="0"/>
          </a:p>
        </p:txBody>
      </p:sp>
      <p:pic>
        <p:nvPicPr>
          <p:cNvPr id="4" name="Picture 3" descr="Screen Shot 2013-11-18 at 7.21.3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605" y="2069264"/>
            <a:ext cx="4224378" cy="4691873"/>
          </a:xfrm>
          <a:prstGeom prst="rect">
            <a:avLst/>
          </a:prstGeom>
        </p:spPr>
      </p:pic>
    </p:spTree>
    <p:extLst>
      <p:ext uri="{BB962C8B-B14F-4D97-AF65-F5344CB8AC3E}">
        <p14:creationId xmlns:p14="http://schemas.microsoft.com/office/powerpoint/2010/main" val="7087644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50" y="503238"/>
            <a:ext cx="8218834" cy="868362"/>
          </a:xfrm>
        </p:spPr>
        <p:txBody>
          <a:bodyPr/>
          <a:lstStyle/>
          <a:p>
            <a:r>
              <a:rPr lang="en-US" dirty="0" smtClean="0"/>
              <a:t>Creating the optimistic classroom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7791514"/>
              </p:ext>
            </p:extLst>
          </p:nvPr>
        </p:nvGraphicFramePr>
        <p:xfrm>
          <a:off x="914400" y="1670527"/>
          <a:ext cx="7216844" cy="4884539"/>
        </p:xfrm>
        <a:graphic>
          <a:graphicData uri="http://schemas.openxmlformats.org/drawingml/2006/table">
            <a:tbl>
              <a:tblPr firstRow="1" bandRow="1">
                <a:tableStyleId>{5C22544A-7EE6-4342-B048-85BDC9FD1C3A}</a:tableStyleId>
              </a:tblPr>
              <a:tblGrid>
                <a:gridCol w="7216844"/>
              </a:tblGrid>
              <a:tr h="1029523">
                <a:tc>
                  <a:txBody>
                    <a:bodyPr/>
                    <a:lstStyle/>
                    <a:p>
                      <a:pPr algn="ctr"/>
                      <a:r>
                        <a:rPr lang="en-US" sz="2800" dirty="0" smtClean="0"/>
                        <a:t>The tone</a:t>
                      </a:r>
                      <a:r>
                        <a:rPr lang="en-US" sz="2800" baseline="0" dirty="0" smtClean="0"/>
                        <a:t> of your voice can say as much as the words you speak.</a:t>
                      </a:r>
                      <a:endParaRPr lang="en-US" sz="2800" dirty="0"/>
                    </a:p>
                  </a:txBody>
                  <a:tcPr/>
                </a:tc>
              </a:tr>
              <a:tr h="3855016">
                <a:tc>
                  <a:txBody>
                    <a:bodyPr/>
                    <a:lstStyle/>
                    <a:p>
                      <a:pPr marL="0" indent="0">
                        <a:buFont typeface="Arial"/>
                        <a:buNone/>
                      </a:pPr>
                      <a:r>
                        <a:rPr lang="en-US" sz="2400" dirty="0" smtClean="0"/>
                        <a:t>Carefully</a:t>
                      </a:r>
                      <a:r>
                        <a:rPr lang="en-US" sz="2400" baseline="0" dirty="0" smtClean="0"/>
                        <a:t> listen to the tone of the person’s voice can:</a:t>
                      </a:r>
                    </a:p>
                    <a:p>
                      <a:pPr marL="285750" indent="-285750">
                        <a:buFont typeface="Arial"/>
                        <a:buChar char="•"/>
                      </a:pPr>
                      <a:r>
                        <a:rPr lang="en-US" sz="2400" dirty="0" smtClean="0"/>
                        <a:t>Tells you the mood of a friend</a:t>
                      </a:r>
                    </a:p>
                    <a:p>
                      <a:pPr marL="285750" indent="-285750">
                        <a:buFont typeface="Arial"/>
                        <a:buChar char="•"/>
                      </a:pPr>
                      <a:r>
                        <a:rPr lang="en-US" sz="2400" dirty="0" smtClean="0"/>
                        <a:t>The emotion of your family member</a:t>
                      </a:r>
                    </a:p>
                    <a:p>
                      <a:pPr marL="0" indent="0">
                        <a:buFont typeface="Arial"/>
                        <a:buNone/>
                      </a:pPr>
                      <a:endParaRPr lang="en-US" sz="2400" dirty="0" smtClean="0"/>
                    </a:p>
                    <a:p>
                      <a:pPr marL="0" indent="0">
                        <a:buFont typeface="Arial"/>
                        <a:buNone/>
                      </a:pPr>
                      <a:r>
                        <a:rPr lang="en-US" sz="2400" baseline="0" dirty="0" smtClean="0"/>
                        <a:t>The tone we use gives our words:</a:t>
                      </a:r>
                    </a:p>
                    <a:p>
                      <a:pPr marL="285750" indent="-285750">
                        <a:buFont typeface="Arial"/>
                        <a:buChar char="•"/>
                      </a:pPr>
                      <a:r>
                        <a:rPr lang="en-US" sz="2400" dirty="0" smtClean="0"/>
                        <a:t>An emotional</a:t>
                      </a:r>
                      <a:r>
                        <a:rPr lang="en-US" sz="2400" baseline="0" dirty="0" smtClean="0"/>
                        <a:t> charge</a:t>
                      </a:r>
                    </a:p>
                    <a:p>
                      <a:pPr marL="285750" indent="-285750">
                        <a:buFont typeface="Arial"/>
                        <a:buChar char="•"/>
                      </a:pPr>
                      <a:r>
                        <a:rPr lang="en-US" sz="2400" baseline="0" dirty="0" smtClean="0"/>
                        <a:t>Can strengthen our relationship</a:t>
                      </a:r>
                    </a:p>
                    <a:p>
                      <a:pPr marL="285750" indent="-285750">
                        <a:buFont typeface="Arial"/>
                        <a:buChar char="•"/>
                      </a:pPr>
                      <a:r>
                        <a:rPr lang="en-US" sz="2400" baseline="0" dirty="0" smtClean="0"/>
                        <a:t>Can hurt our relationships</a:t>
                      </a:r>
                    </a:p>
                    <a:p>
                      <a:pPr marL="285750" indent="-285750">
                        <a:buFont typeface="Arial"/>
                        <a:buChar char="•"/>
                      </a:pPr>
                      <a:endParaRPr lang="en-US" sz="2400" baseline="0" dirty="0" smtClean="0"/>
                    </a:p>
                    <a:p>
                      <a:pPr marL="0" indent="0">
                        <a:buFont typeface="Arial"/>
                        <a:buNone/>
                      </a:pPr>
                      <a:r>
                        <a:rPr lang="en-US" sz="2400" baseline="0" dirty="0" smtClean="0"/>
                        <a:t>Mindfully use your tone!</a:t>
                      </a:r>
                    </a:p>
                  </a:txBody>
                  <a:tcPr/>
                </a:tc>
              </a:tr>
            </a:tbl>
          </a:graphicData>
        </a:graphic>
      </p:graphicFrame>
    </p:spTree>
    <p:extLst>
      <p:ext uri="{BB962C8B-B14F-4D97-AF65-F5344CB8AC3E}">
        <p14:creationId xmlns:p14="http://schemas.microsoft.com/office/powerpoint/2010/main" val="16252824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50" y="503238"/>
            <a:ext cx="8218834" cy="868362"/>
          </a:xfrm>
        </p:spPr>
        <p:txBody>
          <a:bodyPr/>
          <a:lstStyle/>
          <a:p>
            <a:r>
              <a:rPr lang="en-US" dirty="0" smtClean="0"/>
              <a:t>Creating the optimistic classroom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8248019"/>
              </p:ext>
            </p:extLst>
          </p:nvPr>
        </p:nvGraphicFramePr>
        <p:xfrm>
          <a:off x="914400" y="1670527"/>
          <a:ext cx="7216844" cy="4884539"/>
        </p:xfrm>
        <a:graphic>
          <a:graphicData uri="http://schemas.openxmlformats.org/drawingml/2006/table">
            <a:tbl>
              <a:tblPr firstRow="1" bandRow="1">
                <a:tableStyleId>{5C22544A-7EE6-4342-B048-85BDC9FD1C3A}</a:tableStyleId>
              </a:tblPr>
              <a:tblGrid>
                <a:gridCol w="7216844"/>
              </a:tblGrid>
              <a:tr h="1029523">
                <a:tc>
                  <a:txBody>
                    <a:bodyPr/>
                    <a:lstStyle/>
                    <a:p>
                      <a:pPr algn="ctr"/>
                      <a:r>
                        <a:rPr lang="en-US" sz="2800" dirty="0" smtClean="0"/>
                        <a:t>The tone</a:t>
                      </a:r>
                      <a:r>
                        <a:rPr lang="en-US" sz="2800" baseline="0" dirty="0" smtClean="0"/>
                        <a:t> of your voice can say as much as the words you speak.</a:t>
                      </a:r>
                      <a:endParaRPr lang="en-US" sz="2800" dirty="0"/>
                    </a:p>
                  </a:txBody>
                  <a:tcPr/>
                </a:tc>
              </a:tr>
              <a:tr h="3855016">
                <a:tc>
                  <a:txBody>
                    <a:bodyPr/>
                    <a:lstStyle/>
                    <a:p>
                      <a:pPr marL="0" indent="0">
                        <a:buFont typeface="Arial"/>
                        <a:buNone/>
                      </a:pPr>
                      <a:r>
                        <a:rPr lang="en-US" sz="2400" baseline="0" dirty="0" smtClean="0"/>
                        <a:t>Practice:</a:t>
                      </a:r>
                    </a:p>
                    <a:p>
                      <a:pPr marL="0" indent="0">
                        <a:buFont typeface="Arial"/>
                        <a:buNone/>
                      </a:pPr>
                      <a:r>
                        <a:rPr lang="en-US" sz="2400" baseline="0" dirty="0" smtClean="0"/>
                        <a:t>Use different tone to say the following phrase to your friend.</a:t>
                      </a:r>
                    </a:p>
                    <a:p>
                      <a:pPr marL="0" indent="0">
                        <a:buFont typeface="Arial"/>
                        <a:buNone/>
                      </a:pPr>
                      <a:endParaRPr lang="en-US" sz="2400" baseline="0" dirty="0" smtClean="0"/>
                    </a:p>
                    <a:p>
                      <a:pPr marL="0" indent="0">
                        <a:buFont typeface="Arial"/>
                        <a:buNone/>
                      </a:pPr>
                      <a:r>
                        <a:rPr lang="en-US" sz="2400" baseline="0" dirty="0" smtClean="0"/>
                        <a:t>“I can’t talk right now.”</a:t>
                      </a:r>
                    </a:p>
                    <a:p>
                      <a:pPr marL="0" indent="0">
                        <a:buFont typeface="Arial"/>
                        <a:buNone/>
                      </a:pPr>
                      <a:r>
                        <a:rPr lang="en-US" sz="2400" baseline="0" dirty="0" smtClean="0"/>
                        <a:t>“I can’t talk right now?”</a:t>
                      </a:r>
                    </a:p>
                    <a:p>
                      <a:pPr marL="0" indent="0">
                        <a:buFont typeface="Arial"/>
                        <a:buNone/>
                      </a:pPr>
                      <a:r>
                        <a:rPr lang="en-US" sz="2400" baseline="0" dirty="0" smtClean="0"/>
                        <a:t>“I can’t talk right now!”</a:t>
                      </a:r>
                    </a:p>
                    <a:p>
                      <a:pPr marL="0" indent="0">
                        <a:buFont typeface="Arial"/>
                        <a:buNone/>
                      </a:pPr>
                      <a:endParaRPr lang="en-US" sz="2400" baseline="0" dirty="0" smtClean="0"/>
                    </a:p>
                    <a:p>
                      <a:pPr marL="0" indent="0">
                        <a:buFont typeface="Arial"/>
                        <a:buNone/>
                      </a:pPr>
                      <a:r>
                        <a:rPr lang="en-US" sz="2400" baseline="0" dirty="0" smtClean="0"/>
                        <a:t>How do you feel? </a:t>
                      </a:r>
                    </a:p>
                    <a:p>
                      <a:pPr marL="0" indent="0">
                        <a:buFont typeface="Arial"/>
                        <a:buNone/>
                      </a:pPr>
                      <a:r>
                        <a:rPr lang="en-US" sz="2400" baseline="0" dirty="0" smtClean="0"/>
                        <a:t>When will we use the different tones?</a:t>
                      </a:r>
                    </a:p>
                  </a:txBody>
                  <a:tcPr/>
                </a:tc>
              </a:tr>
            </a:tbl>
          </a:graphicData>
        </a:graphic>
      </p:graphicFrame>
    </p:spTree>
    <p:extLst>
      <p:ext uri="{BB962C8B-B14F-4D97-AF65-F5344CB8AC3E}">
        <p14:creationId xmlns:p14="http://schemas.microsoft.com/office/powerpoint/2010/main" val="24363346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 </a:t>
            </a:r>
            <a:r>
              <a:rPr lang="en-US" dirty="0"/>
              <a:t>L</a:t>
            </a:r>
            <a:r>
              <a:rPr lang="en-US" dirty="0" smtClean="0"/>
              <a:t>istening </a:t>
            </a:r>
            <a:r>
              <a:rPr lang="en-US" dirty="0"/>
              <a:t>P</a:t>
            </a:r>
            <a:r>
              <a:rPr lang="en-US" dirty="0" smtClean="0"/>
              <a:t>ractice</a:t>
            </a:r>
            <a:endParaRPr lang="en-US" dirty="0"/>
          </a:p>
        </p:txBody>
      </p:sp>
      <p:sp>
        <p:nvSpPr>
          <p:cNvPr id="3" name="Content Placeholder 2"/>
          <p:cNvSpPr>
            <a:spLocks noGrp="1"/>
          </p:cNvSpPr>
          <p:nvPr>
            <p:ph idx="1"/>
          </p:nvPr>
        </p:nvSpPr>
        <p:spPr/>
        <p:txBody>
          <a:bodyPr>
            <a:normAutofit/>
          </a:bodyPr>
          <a:lstStyle/>
          <a:p>
            <a:pPr algn="ctr"/>
            <a:r>
              <a:rPr lang="en-US" dirty="0" smtClean="0">
                <a:solidFill>
                  <a:srgbClr val="FF0000"/>
                </a:solidFill>
              </a:rPr>
              <a:t>Engage &amp; Explore</a:t>
            </a:r>
          </a:p>
          <a:p>
            <a:r>
              <a:rPr lang="en-US" dirty="0" smtClean="0"/>
              <a:t>Listen as mindfully as you can to the sound I make – and focus on it. If you think you know what it is, record your answer on the Audio Alert Activity Sheet.</a:t>
            </a:r>
          </a:p>
          <a:p>
            <a:r>
              <a:rPr lang="en-US" dirty="0" smtClean="0"/>
              <a:t>Share in group what you’ve written down.</a:t>
            </a:r>
          </a:p>
          <a:p>
            <a:r>
              <a:rPr lang="en-US" dirty="0" smtClean="0"/>
              <a:t>How many did you get?</a:t>
            </a:r>
          </a:p>
        </p:txBody>
      </p:sp>
    </p:spTree>
    <p:extLst>
      <p:ext uri="{BB962C8B-B14F-4D97-AF65-F5344CB8AC3E}">
        <p14:creationId xmlns:p14="http://schemas.microsoft.com/office/powerpoint/2010/main" val="339678805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518</TotalTime>
  <Words>586</Words>
  <Application>Microsoft Macintosh PowerPoint</Application>
  <PresentationFormat>On-screen Show (4:3)</PresentationFormat>
  <Paragraphs>87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Inkwell</vt:lpstr>
      <vt:lpstr>MIND UP</vt:lpstr>
      <vt:lpstr>Lesson 4</vt:lpstr>
      <vt:lpstr>Mindful listening</vt:lpstr>
      <vt:lpstr>Mindful listening</vt:lpstr>
      <vt:lpstr>Mindful listening</vt:lpstr>
      <vt:lpstr>Mindful listening</vt:lpstr>
      <vt:lpstr>Creating the optimistic classroom</vt:lpstr>
      <vt:lpstr>Creating the optimistic classroom</vt:lpstr>
      <vt:lpstr>Mindful Listening Practice</vt:lpstr>
      <vt:lpstr>Mindful Listening Practice</vt:lpstr>
      <vt:lpstr>Career Connection</vt:lpstr>
      <vt:lpstr>Journal Writing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MIND UP</dc:title>
  <dc:creator>Yeung ROSANNA Chui Lan</dc:creator>
  <cp:lastModifiedBy>Yeung ROSANNA Chui Lan</cp:lastModifiedBy>
  <cp:revision>31</cp:revision>
  <dcterms:created xsi:type="dcterms:W3CDTF">2013-09-10T09:38:07Z</dcterms:created>
  <dcterms:modified xsi:type="dcterms:W3CDTF">2013-11-19T11:36:09Z</dcterms:modified>
</cp:coreProperties>
</file>